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735763" cy="9866313"/>
  <p:embeddedFontLst>
    <p:embeddedFont>
      <p:font typeface="メイリオ" panose="020B0604030504040204" pitchFamily="50" charset="-128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0" d="100"/>
          <a:sy n="70" d="100"/>
        </p:scale>
        <p:origin x="2160" y="-10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メイリオ" panose="020B0604030504040204" pitchFamily="50" charset="-128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84215" y="14849"/>
            <a:ext cx="10825811" cy="6159779"/>
          </a:xfrm>
          <a:custGeom>
            <a:avLst/>
            <a:gdLst/>
            <a:ahLst/>
            <a:cxnLst/>
            <a:rect l="l" t="t" r="r" b="b"/>
            <a:pathLst>
              <a:path w="10825811" h="6486129">
                <a:moveTo>
                  <a:pt x="0" y="0"/>
                </a:moveTo>
                <a:lnTo>
                  <a:pt x="10825810" y="0"/>
                </a:lnTo>
                <a:lnTo>
                  <a:pt x="10825810" y="6486129"/>
                </a:lnTo>
                <a:lnTo>
                  <a:pt x="0" y="6486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9000"/>
            </a:blip>
            <a:stretch>
              <a:fillRect l="-6096" r="-6096"/>
            </a:stretch>
          </a:blipFill>
        </p:spPr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40F8C04-1734-F25A-E5DA-0F50E38AB09C}"/>
              </a:ext>
            </a:extLst>
          </p:cNvPr>
          <p:cNvSpPr/>
          <p:nvPr/>
        </p:nvSpPr>
        <p:spPr>
          <a:xfrm>
            <a:off x="5530850" y="521513"/>
            <a:ext cx="1877029" cy="1910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Freeform 3"/>
          <p:cNvSpPr/>
          <p:nvPr/>
        </p:nvSpPr>
        <p:spPr>
          <a:xfrm>
            <a:off x="6309124" y="108000"/>
            <a:ext cx="1098755" cy="299396"/>
          </a:xfrm>
          <a:custGeom>
            <a:avLst/>
            <a:gdLst/>
            <a:ahLst/>
            <a:cxnLst/>
            <a:rect l="l" t="t" r="r" b="b"/>
            <a:pathLst>
              <a:path w="1098755" h="299396">
                <a:moveTo>
                  <a:pt x="0" y="0"/>
                </a:moveTo>
                <a:lnTo>
                  <a:pt x="1098755" y="0"/>
                </a:lnTo>
                <a:lnTo>
                  <a:pt x="1098755" y="299396"/>
                </a:lnTo>
                <a:lnTo>
                  <a:pt x="0" y="2993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42544" y="103180"/>
            <a:ext cx="1694202" cy="64032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238"/>
              </a:lnSpc>
            </a:pPr>
            <a:endParaRPr dirty="0">
              <a:latin typeface="メイリオ" panose="020B0604030504040204" pitchFamily="50" charset="-128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697363" y="751453"/>
            <a:ext cx="824087" cy="1185791"/>
          </a:xfrm>
          <a:custGeom>
            <a:avLst/>
            <a:gdLst/>
            <a:ahLst/>
            <a:cxnLst/>
            <a:rect l="l" t="t" r="r" b="b"/>
            <a:pathLst>
              <a:path w="3033146" h="4652942">
                <a:moveTo>
                  <a:pt x="0" y="0"/>
                </a:moveTo>
                <a:lnTo>
                  <a:pt x="3033146" y="0"/>
                </a:lnTo>
                <a:lnTo>
                  <a:pt x="3033146" y="4652941"/>
                </a:lnTo>
                <a:lnTo>
                  <a:pt x="0" y="46529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977608" y="1935227"/>
            <a:ext cx="1087683" cy="497273"/>
          </a:xfrm>
          <a:custGeom>
            <a:avLst/>
            <a:gdLst/>
            <a:ahLst/>
            <a:cxnLst/>
            <a:rect l="l" t="t" r="r" b="b"/>
            <a:pathLst>
              <a:path w="3823540" h="1603420">
                <a:moveTo>
                  <a:pt x="0" y="0"/>
                </a:moveTo>
                <a:lnTo>
                  <a:pt x="3823540" y="0"/>
                </a:lnTo>
                <a:lnTo>
                  <a:pt x="3823540" y="1603420"/>
                </a:lnTo>
                <a:lnTo>
                  <a:pt x="0" y="16034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04529" y="6123692"/>
            <a:ext cx="806157" cy="1212266"/>
          </a:xfrm>
          <a:custGeom>
            <a:avLst/>
            <a:gdLst/>
            <a:ahLst/>
            <a:cxnLst/>
            <a:rect l="l" t="t" r="r" b="b"/>
            <a:pathLst>
              <a:path w="806157" h="1212266">
                <a:moveTo>
                  <a:pt x="0" y="0"/>
                </a:moveTo>
                <a:lnTo>
                  <a:pt x="806157" y="0"/>
                </a:lnTo>
                <a:lnTo>
                  <a:pt x="806157" y="1212266"/>
                </a:lnTo>
                <a:lnTo>
                  <a:pt x="0" y="12122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19C322AC-6DE4-129B-EF19-E7BFBCB896DE}"/>
              </a:ext>
            </a:extLst>
          </p:cNvPr>
          <p:cNvSpPr txBox="1"/>
          <p:nvPr/>
        </p:nvSpPr>
        <p:spPr>
          <a:xfrm>
            <a:off x="348999" y="8775700"/>
            <a:ext cx="7086851" cy="1645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ja-JP" altLang="en-US" sz="1600" spc="55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Poppins"/>
                <a:sym typeface="Poppins"/>
              </a:rPr>
              <a:t>更なる高性能化を目指し「</a:t>
            </a:r>
            <a:r>
              <a:rPr lang="en-US" altLang="ja-JP" sz="1600" spc="55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Poppins"/>
                <a:sym typeface="Poppins"/>
              </a:rPr>
              <a:t>AGBOT</a:t>
            </a:r>
            <a:r>
              <a:rPr lang="ja-JP" altLang="en-US" sz="1600" spc="55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Poppins"/>
                <a:sym typeface="Poppins"/>
              </a:rPr>
              <a:t>」のリニューアルを計画中</a:t>
            </a:r>
            <a:endParaRPr lang="en-US" altLang="ja-JP" sz="1600" spc="55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Poppins"/>
              <a:sym typeface="Poppins"/>
            </a:endParaRPr>
          </a:p>
          <a:p>
            <a:pPr>
              <a:lnSpc>
                <a:spcPts val="2613"/>
              </a:lnSpc>
              <a:spcBef>
                <a:spcPct val="0"/>
              </a:spcBef>
            </a:pPr>
            <a:r>
              <a:rPr lang="ja-JP" altLang="en-US" sz="1600" spc="55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Poppins"/>
                <a:sym typeface="Poppins"/>
              </a:rPr>
              <a:t>・全方位移動型</a:t>
            </a:r>
            <a:r>
              <a:rPr lang="en-US" altLang="ja-JP" sz="1600" spc="55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Poppins"/>
                <a:sym typeface="Poppins"/>
              </a:rPr>
              <a:t>AMR</a:t>
            </a:r>
            <a:r>
              <a:rPr lang="ja-JP" altLang="en-US" sz="1600" spc="55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Poppins"/>
                <a:sym typeface="Poppins"/>
              </a:rPr>
              <a:t>採用による、移動・走行性能アップ</a:t>
            </a:r>
            <a:endParaRPr lang="en-US" altLang="ja-JP" sz="1600" spc="55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Poppins"/>
              <a:sym typeface="Poppins"/>
            </a:endParaRPr>
          </a:p>
          <a:p>
            <a:pPr>
              <a:lnSpc>
                <a:spcPts val="2613"/>
              </a:lnSpc>
              <a:spcBef>
                <a:spcPct val="0"/>
              </a:spcBef>
            </a:pPr>
            <a:r>
              <a:rPr lang="ja-JP" altLang="en-US" sz="1600" spc="55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Poppins"/>
                <a:sym typeface="Poppins"/>
              </a:rPr>
              <a:t>・ハンド部にカメラを使用し、位置決め精度のアップ</a:t>
            </a:r>
            <a:endParaRPr lang="en-US" altLang="ja-JP" sz="1600" spc="55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Poppins"/>
              <a:sym typeface="Poppins"/>
            </a:endParaRPr>
          </a:p>
          <a:p>
            <a:pPr>
              <a:lnSpc>
                <a:spcPts val="2613"/>
              </a:lnSpc>
              <a:spcBef>
                <a:spcPct val="0"/>
              </a:spcBef>
            </a:pPr>
            <a:r>
              <a:rPr lang="ja-JP" altLang="en-US" sz="1600" spc="55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Poppins"/>
                <a:sym typeface="Poppins"/>
              </a:rPr>
              <a:t>・お客様でもティーチングや修正が可能な</a:t>
            </a:r>
            <a:r>
              <a:rPr lang="en-US" altLang="ja-JP" sz="1600" spc="55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Poppins"/>
                <a:sym typeface="Poppins"/>
              </a:rPr>
              <a:t>UI</a:t>
            </a:r>
          </a:p>
          <a:p>
            <a:pPr>
              <a:lnSpc>
                <a:spcPts val="2613"/>
              </a:lnSpc>
              <a:spcBef>
                <a:spcPct val="0"/>
              </a:spcBef>
            </a:pPr>
            <a:r>
              <a:rPr lang="ja-JP" altLang="en-US" sz="1600" spc="55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Poppins"/>
                <a:sym typeface="Poppins"/>
              </a:rPr>
              <a:t>・従来型</a:t>
            </a:r>
            <a:r>
              <a:rPr lang="en-US" altLang="ja-JP" sz="1600" spc="55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Poppins"/>
                <a:sym typeface="Poppins"/>
              </a:rPr>
              <a:t>AGBOT</a:t>
            </a:r>
            <a:r>
              <a:rPr lang="ja-JP" altLang="en-US" sz="1600" spc="55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Poppins"/>
                <a:sym typeface="Poppins"/>
              </a:rPr>
              <a:t>の良いところを踏襲しつつ、機能・性能の向上を図ります</a:t>
            </a:r>
            <a:endParaRPr lang="en-US" sz="1600" spc="55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Poppins"/>
              <a:sym typeface="Poppins"/>
            </a:endParaRPr>
          </a:p>
        </p:txBody>
      </p:sp>
      <p:sp>
        <p:nvSpPr>
          <p:cNvPr id="15" name="Freeform 89">
            <a:extLst>
              <a:ext uri="{FF2B5EF4-FFF2-40B4-BE49-F238E27FC236}">
                <a16:creationId xmlns:a16="http://schemas.microsoft.com/office/drawing/2014/main" id="{F363F4FA-2FE1-294F-98BA-15C10C37CADD}"/>
              </a:ext>
            </a:extLst>
          </p:cNvPr>
          <p:cNvSpPr/>
          <p:nvPr/>
        </p:nvSpPr>
        <p:spPr>
          <a:xfrm>
            <a:off x="242544" y="236071"/>
            <a:ext cx="1694202" cy="507435"/>
          </a:xfrm>
          <a:custGeom>
            <a:avLst/>
            <a:gdLst/>
            <a:ahLst/>
            <a:cxnLst/>
            <a:rect l="l" t="t" r="r" b="b"/>
            <a:pathLst>
              <a:path w="607164" h="181853">
                <a:moveTo>
                  <a:pt x="0" y="0"/>
                </a:moveTo>
                <a:lnTo>
                  <a:pt x="607164" y="0"/>
                </a:lnTo>
                <a:lnTo>
                  <a:pt x="607164" y="181853"/>
                </a:lnTo>
                <a:lnTo>
                  <a:pt x="0" y="181853"/>
                </a:lnTo>
                <a:close/>
              </a:path>
            </a:pathLst>
          </a:custGeom>
          <a:solidFill>
            <a:srgbClr val="FF9900"/>
          </a:solidFill>
        </p:spPr>
      </p:sp>
      <p:sp>
        <p:nvSpPr>
          <p:cNvPr id="16" name="TextBox 91">
            <a:extLst>
              <a:ext uri="{FF2B5EF4-FFF2-40B4-BE49-F238E27FC236}">
                <a16:creationId xmlns:a16="http://schemas.microsoft.com/office/drawing/2014/main" id="{6D928C67-7781-73BC-D18E-26A5808CAB07}"/>
              </a:ext>
            </a:extLst>
          </p:cNvPr>
          <p:cNvSpPr txBox="1"/>
          <p:nvPr/>
        </p:nvSpPr>
        <p:spPr>
          <a:xfrm>
            <a:off x="490582" y="316329"/>
            <a:ext cx="1198126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6"/>
              </a:lnSpc>
              <a:spcBef>
                <a:spcPct val="0"/>
              </a:spcBef>
            </a:pPr>
            <a:r>
              <a:rPr lang="en-US" sz="2290" b="1" spc="68" dirty="0" err="1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Poppins Semi-Bold"/>
                <a:sym typeface="Poppins Semi-Bold"/>
              </a:rPr>
              <a:t>参考出展</a:t>
            </a:r>
            <a:endParaRPr lang="en-US" sz="2290" b="1" spc="68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Poppins Semi-Bold"/>
              <a:sym typeface="Poppins Semi-Bold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3CA15859-7C86-AF48-8BE3-CA31B0A249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6" b="19546"/>
          <a:stretch/>
        </p:blipFill>
        <p:spPr>
          <a:xfrm>
            <a:off x="6312386" y="641350"/>
            <a:ext cx="1123464" cy="1363290"/>
          </a:xfrm>
          <a:prstGeom prst="rect">
            <a:avLst/>
          </a:prstGeom>
        </p:spPr>
      </p:pic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A970C7BD-5C3A-AE13-A920-90F5DB04883B}"/>
              </a:ext>
            </a:extLst>
          </p:cNvPr>
          <p:cNvGrpSpPr/>
          <p:nvPr/>
        </p:nvGrpSpPr>
        <p:grpSpPr>
          <a:xfrm>
            <a:off x="602319" y="6822735"/>
            <a:ext cx="6652744" cy="962365"/>
            <a:chOff x="499440" y="4556125"/>
            <a:chExt cx="6652744" cy="962365"/>
          </a:xfrm>
        </p:grpSpPr>
        <p:sp>
          <p:nvSpPr>
            <p:cNvPr id="22" name="TextBox 71">
              <a:extLst>
                <a:ext uri="{FF2B5EF4-FFF2-40B4-BE49-F238E27FC236}">
                  <a16:creationId xmlns:a16="http://schemas.microsoft.com/office/drawing/2014/main" id="{0B1E9D86-51A4-E5EA-00D4-1BB84FB8ECC9}"/>
                </a:ext>
              </a:extLst>
            </p:cNvPr>
            <p:cNvSpPr txBox="1"/>
            <p:nvPr/>
          </p:nvSpPr>
          <p:spPr>
            <a:xfrm>
              <a:off x="499440" y="4558612"/>
              <a:ext cx="6652744" cy="9598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100"/>
                </a:lnSpc>
                <a:spcBef>
                  <a:spcPct val="0"/>
                </a:spcBef>
              </a:pPr>
              <a:r>
                <a:rPr lang="ja-JP" altLang="en-US" sz="7200" b="1" spc="179" dirty="0">
                  <a:ln w="38100">
                    <a:solidFill>
                      <a:schemeClr val="tx1"/>
                    </a:solidFill>
                  </a:ln>
                  <a:latin typeface="メイリオ" panose="020B0604030504040204" pitchFamily="50" charset="-128"/>
                  <a:ea typeface="メイリオ" panose="020B0604030504040204" pitchFamily="50" charset="-128"/>
                  <a:cs typeface="Poppins Semi-Bold"/>
                  <a:sym typeface="Poppins Semi-Bold"/>
                </a:rPr>
                <a:t>新型</a:t>
              </a:r>
              <a:r>
                <a:rPr lang="en-US" altLang="ja-JP" sz="7200" b="1" spc="179" dirty="0">
                  <a:ln w="38100">
                    <a:solidFill>
                      <a:schemeClr val="tx1"/>
                    </a:solidFill>
                  </a:ln>
                  <a:latin typeface="メイリオ" panose="020B0604030504040204" pitchFamily="50" charset="-128"/>
                  <a:ea typeface="メイリオ" panose="020B0604030504040204" pitchFamily="50" charset="-128"/>
                  <a:cs typeface="Poppins Semi-Bold"/>
                  <a:sym typeface="Poppins Semi-Bold"/>
                </a:rPr>
                <a:t>AGBOT</a:t>
              </a:r>
              <a:endParaRPr lang="en-US" sz="7200" b="1" spc="179" dirty="0">
                <a:ln w="3810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Poppins Semi-Bold"/>
                <a:sym typeface="Poppins Semi-Bold"/>
              </a:endParaRPr>
            </a:p>
          </p:txBody>
        </p:sp>
        <p:sp>
          <p:nvSpPr>
            <p:cNvPr id="23" name="TextBox 71">
              <a:extLst>
                <a:ext uri="{FF2B5EF4-FFF2-40B4-BE49-F238E27FC236}">
                  <a16:creationId xmlns:a16="http://schemas.microsoft.com/office/drawing/2014/main" id="{B378AB2D-570A-3E09-5A20-9476BF553262}"/>
                </a:ext>
              </a:extLst>
            </p:cNvPr>
            <p:cNvSpPr txBox="1"/>
            <p:nvPr/>
          </p:nvSpPr>
          <p:spPr>
            <a:xfrm>
              <a:off x="499440" y="4556125"/>
              <a:ext cx="6652744" cy="9598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100"/>
                </a:lnSpc>
                <a:spcBef>
                  <a:spcPct val="0"/>
                </a:spcBef>
              </a:pPr>
              <a:r>
                <a:rPr lang="ja-JP" altLang="en-US" sz="7200" b="1" spc="179" dirty="0">
                  <a:ln w="19050">
                    <a:solidFill>
                      <a:schemeClr val="bg1"/>
                    </a:solidFill>
                  </a:ln>
                  <a:noFill/>
                  <a:latin typeface="メイリオ" panose="020B0604030504040204" pitchFamily="50" charset="-128"/>
                  <a:ea typeface="メイリオ" panose="020B0604030504040204" pitchFamily="50" charset="-128"/>
                  <a:cs typeface="Poppins Semi-Bold"/>
                  <a:sym typeface="Poppins Semi-Bold"/>
                </a:rPr>
                <a:t>新型</a:t>
              </a:r>
              <a:r>
                <a:rPr lang="en-US" altLang="ja-JP" sz="7200" b="1" spc="179" dirty="0">
                  <a:ln w="19050">
                    <a:solidFill>
                      <a:schemeClr val="bg1"/>
                    </a:solidFill>
                  </a:ln>
                  <a:noFill/>
                  <a:latin typeface="メイリオ" panose="020B0604030504040204" pitchFamily="50" charset="-128"/>
                  <a:ea typeface="メイリオ" panose="020B0604030504040204" pitchFamily="50" charset="-128"/>
                  <a:cs typeface="Poppins Semi-Bold"/>
                  <a:sym typeface="Poppins Semi-Bold"/>
                </a:rPr>
                <a:t>AGBOT</a:t>
              </a:r>
              <a:endParaRPr lang="en-US" sz="7200" b="1" spc="179" dirty="0">
                <a:ln w="19050">
                  <a:solidFill>
                    <a:schemeClr val="bg1"/>
                  </a:solidFill>
                </a:ln>
                <a:noFill/>
                <a:latin typeface="メイリオ" panose="020B0604030504040204" pitchFamily="50" charset="-128"/>
                <a:ea typeface="メイリオ" panose="020B0604030504040204" pitchFamily="50" charset="-128"/>
                <a:cs typeface="Poppins Semi-Bold"/>
                <a:sym typeface="Poppins Semi-Bold"/>
              </a:endParaRPr>
            </a:p>
          </p:txBody>
        </p:sp>
      </p:grpSp>
      <p:sp>
        <p:nvSpPr>
          <p:cNvPr id="5" name="TextBox 71">
            <a:extLst>
              <a:ext uri="{FF2B5EF4-FFF2-40B4-BE49-F238E27FC236}">
                <a16:creationId xmlns:a16="http://schemas.microsoft.com/office/drawing/2014/main" id="{F02CA6C6-935C-DFE9-46F1-B67BA979FF2E}"/>
              </a:ext>
            </a:extLst>
          </p:cNvPr>
          <p:cNvSpPr txBox="1"/>
          <p:nvPr/>
        </p:nvSpPr>
        <p:spPr>
          <a:xfrm>
            <a:off x="566052" y="5871395"/>
            <a:ext cx="6652744" cy="79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00"/>
              </a:lnSpc>
              <a:spcBef>
                <a:spcPct val="0"/>
              </a:spcBef>
            </a:pPr>
            <a:r>
              <a:rPr lang="ja-JP" altLang="en-US" sz="2400" b="1" spc="179" dirty="0">
                <a:ln w="317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Poppins Semi-Bold"/>
                <a:sym typeface="Poppins Semi-Bold"/>
              </a:rPr>
              <a:t>移動型人協働ロボット</a:t>
            </a:r>
            <a:endParaRPr lang="en-US" sz="2400" b="1" spc="179" dirty="0">
              <a:ln w="3175">
                <a:solidFill>
                  <a:schemeClr val="tx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Poppins Semi-Bold"/>
              <a:sym typeface="Poppins Semi-Bold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C69E31B-8912-8713-5354-0E8DDC60FD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85" y="627947"/>
            <a:ext cx="4105826" cy="5474935"/>
          </a:xfrm>
          <a:prstGeom prst="rect">
            <a:avLst/>
          </a:prstGeom>
        </p:spPr>
      </p:pic>
      <p:sp>
        <p:nvSpPr>
          <p:cNvPr id="4" name="TextBox 71">
            <a:extLst>
              <a:ext uri="{FF2B5EF4-FFF2-40B4-BE49-F238E27FC236}">
                <a16:creationId xmlns:a16="http://schemas.microsoft.com/office/drawing/2014/main" id="{BE513DBA-6BF8-5FA0-6223-34E2EA5BB701}"/>
              </a:ext>
            </a:extLst>
          </p:cNvPr>
          <p:cNvSpPr txBox="1"/>
          <p:nvPr/>
        </p:nvSpPr>
        <p:spPr>
          <a:xfrm>
            <a:off x="603226" y="7871120"/>
            <a:ext cx="665274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ja-JP" altLang="en-US" sz="2400" b="1" spc="179" dirty="0">
                <a:ln w="3175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Poppins Semi-Bold"/>
                <a:sym typeface="Poppins Semi-Bold"/>
              </a:rPr>
              <a:t>既存システムや標準</a:t>
            </a:r>
            <a:r>
              <a:rPr lang="en-US" altLang="ja-JP" sz="2400" b="1" spc="179" dirty="0">
                <a:ln w="3175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Poppins Semi-Bold"/>
                <a:sym typeface="Poppins Semi-Bold"/>
              </a:rPr>
              <a:t>AGV</a:t>
            </a:r>
            <a:r>
              <a:rPr lang="ja-JP" altLang="en-US" sz="2400" b="1" spc="179" dirty="0">
                <a:ln w="3175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Poppins Semi-Bold"/>
                <a:sym typeface="Poppins Semi-Bold"/>
              </a:rPr>
              <a:t>・</a:t>
            </a:r>
            <a:r>
              <a:rPr lang="en-US" altLang="ja-JP" sz="2400" b="1" spc="179" dirty="0">
                <a:ln w="3175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Poppins Semi-Bold"/>
                <a:sym typeface="Poppins Semi-Bold"/>
              </a:rPr>
              <a:t>AMR</a:t>
            </a:r>
            <a:r>
              <a:rPr lang="ja-JP" altLang="en-US" sz="2400" b="1" spc="179" dirty="0">
                <a:ln w="3175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Poppins Semi-Bold"/>
                <a:sym typeface="Poppins Semi-Bold"/>
              </a:rPr>
              <a:t>と連動</a:t>
            </a:r>
            <a:endParaRPr lang="en-US" altLang="ja-JP" sz="2400" b="1" spc="179" dirty="0">
              <a:ln w="3175">
                <a:noFill/>
              </a:ln>
              <a:latin typeface="メイリオ" panose="020B0604030504040204" pitchFamily="50" charset="-128"/>
              <a:ea typeface="メイリオ" panose="020B0604030504040204" pitchFamily="50" charset="-128"/>
              <a:cs typeface="Poppins Semi-Bold"/>
              <a:sym typeface="Poppins Semi-Bold"/>
            </a:endParaRPr>
          </a:p>
          <a:p>
            <a:pPr algn="ctr">
              <a:spcBef>
                <a:spcPct val="0"/>
              </a:spcBef>
            </a:pPr>
            <a:r>
              <a:rPr lang="ja-JP" altLang="en-US" sz="2400" b="1" spc="179" dirty="0">
                <a:ln w="3175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Poppins Semi-Bold"/>
                <a:sym typeface="Poppins Semi-Bold"/>
              </a:rPr>
              <a:t>専用の</a:t>
            </a:r>
            <a:r>
              <a:rPr lang="en-US" altLang="ja-JP" sz="2400" b="1" spc="179" dirty="0">
                <a:ln w="3175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Poppins Semi-Bold"/>
                <a:sym typeface="Poppins Semi-Bold"/>
              </a:rPr>
              <a:t>WCS</a:t>
            </a:r>
            <a:r>
              <a:rPr lang="ja-JP" altLang="en-US" sz="2400" b="1" spc="179" dirty="0">
                <a:ln w="3175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Poppins Semi-Bold"/>
                <a:sym typeface="Poppins Semi-Bold"/>
              </a:rPr>
              <a:t>システムも構築いたします</a:t>
            </a:r>
            <a:endParaRPr lang="en-US" sz="2400" b="1" spc="179" dirty="0">
              <a:ln w="3175">
                <a:noFill/>
              </a:ln>
              <a:latin typeface="メイリオ" panose="020B0604030504040204" pitchFamily="50" charset="-128"/>
              <a:ea typeface="メイリオ" panose="020B0604030504040204" pitchFamily="50" charset="-128"/>
              <a:cs typeface="Poppins Semi-Bold"/>
              <a:sym typeface="Poppins Semi-Bold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25367A4-009D-388D-5169-D910D521E3CF}"/>
              </a:ext>
            </a:extLst>
          </p:cNvPr>
          <p:cNvCxnSpPr/>
          <p:nvPr/>
        </p:nvCxnSpPr>
        <p:spPr>
          <a:xfrm>
            <a:off x="762908" y="7782613"/>
            <a:ext cx="0" cy="82717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>
            <a:extLst>
              <a:ext uri="{FF2B5EF4-FFF2-40B4-BE49-F238E27FC236}">
                <a16:creationId xmlns:a16="http://schemas.microsoft.com/office/drawing/2014/main" id="{259B1115-5EA5-E67F-95F2-E4C044DB4AE8}"/>
              </a:ext>
            </a:extLst>
          </p:cNvPr>
          <p:cNvGrpSpPr/>
          <p:nvPr/>
        </p:nvGrpSpPr>
        <p:grpSpPr>
          <a:xfrm>
            <a:off x="0" y="9633206"/>
            <a:ext cx="7560000" cy="1058794"/>
            <a:chOff x="0" y="0"/>
            <a:chExt cx="2709333" cy="379448"/>
          </a:xfrm>
        </p:grpSpPr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39A10F3B-558E-F692-BC26-6252C77AA78C}"/>
                </a:ext>
              </a:extLst>
            </p:cNvPr>
            <p:cNvSpPr/>
            <p:nvPr/>
          </p:nvSpPr>
          <p:spPr>
            <a:xfrm>
              <a:off x="0" y="0"/>
              <a:ext cx="2709333" cy="379448"/>
            </a:xfrm>
            <a:custGeom>
              <a:avLst/>
              <a:gdLst/>
              <a:ahLst/>
              <a:cxnLst/>
              <a:rect l="l" t="t" r="r" b="b"/>
              <a:pathLst>
                <a:path w="2709333" h="379448">
                  <a:moveTo>
                    <a:pt x="0" y="0"/>
                  </a:moveTo>
                  <a:lnTo>
                    <a:pt x="2709333" y="0"/>
                  </a:lnTo>
                  <a:lnTo>
                    <a:pt x="2709333" y="379448"/>
                  </a:lnTo>
                  <a:lnTo>
                    <a:pt x="0" y="379448"/>
                  </a:ln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4F3874AA-7068-30F7-7593-DEEA91E37287}"/>
                </a:ext>
              </a:extLst>
            </p:cNvPr>
            <p:cNvSpPr txBox="1"/>
            <p:nvPr/>
          </p:nvSpPr>
          <p:spPr>
            <a:xfrm>
              <a:off x="0" y="-47625"/>
              <a:ext cx="2709333" cy="4270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8"/>
                </a:lnSpc>
              </a:pPr>
              <a:endParaRPr dirty="0">
                <a:latin typeface="メイリオ" panose="020B0604030504040204" pitchFamily="50" charset="-128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6491891" y="9700549"/>
            <a:ext cx="924109" cy="924109"/>
          </a:xfrm>
          <a:custGeom>
            <a:avLst/>
            <a:gdLst/>
            <a:ahLst/>
            <a:cxnLst/>
            <a:rect l="l" t="t" r="r" b="b"/>
            <a:pathLst>
              <a:path w="924109" h="924109">
                <a:moveTo>
                  <a:pt x="0" y="0"/>
                </a:moveTo>
                <a:lnTo>
                  <a:pt x="924109" y="0"/>
                </a:lnTo>
                <a:lnTo>
                  <a:pt x="924109" y="924108"/>
                </a:lnTo>
                <a:lnTo>
                  <a:pt x="0" y="9241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309124" y="108000"/>
            <a:ext cx="1098755" cy="299396"/>
          </a:xfrm>
          <a:custGeom>
            <a:avLst/>
            <a:gdLst/>
            <a:ahLst/>
            <a:cxnLst/>
            <a:rect l="l" t="t" r="r" b="b"/>
            <a:pathLst>
              <a:path w="1098755" h="299396">
                <a:moveTo>
                  <a:pt x="0" y="0"/>
                </a:moveTo>
                <a:lnTo>
                  <a:pt x="1098755" y="0"/>
                </a:lnTo>
                <a:lnTo>
                  <a:pt x="1098755" y="299396"/>
                </a:lnTo>
                <a:lnTo>
                  <a:pt x="0" y="2993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40500" y="9707479"/>
            <a:ext cx="2648861" cy="5678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3"/>
              </a:lnSpc>
              <a:spcBef>
                <a:spcPct val="0"/>
              </a:spcBef>
            </a:pPr>
            <a:r>
              <a:rPr lang="en-US" sz="3259" b="1" spc="97" dirty="0" err="1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Poppins Semi-Bold"/>
                <a:sym typeface="Poppins Semi-Bold"/>
              </a:rPr>
              <a:t>株式会社三明</a:t>
            </a:r>
            <a:endParaRPr lang="en-US" sz="3259" b="1" spc="97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Poppins Semi-Bold"/>
              <a:sym typeface="Poppins Semi-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30957" y="10330173"/>
            <a:ext cx="3549043" cy="258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43"/>
              </a:lnSpc>
              <a:spcBef>
                <a:spcPct val="0"/>
              </a:spcBef>
            </a:pPr>
            <a:r>
              <a:rPr lang="en-US" sz="1459" spc="43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Poppins"/>
                <a:sym typeface="Poppins"/>
              </a:rPr>
              <a:t>〒424-0825　静岡市清水区松原町6-16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79158" y="10011835"/>
            <a:ext cx="2142243" cy="271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2"/>
              </a:lnSpc>
              <a:spcBef>
                <a:spcPct val="0"/>
              </a:spcBef>
            </a:pPr>
            <a:r>
              <a:rPr lang="en-US" sz="1544" spc="46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Poppins"/>
                <a:sym typeface="Poppins"/>
              </a:rPr>
              <a:t>TEL：054-353-3276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79158" y="10312982"/>
            <a:ext cx="2142243" cy="271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2"/>
              </a:lnSpc>
              <a:spcBef>
                <a:spcPct val="0"/>
              </a:spcBef>
            </a:pPr>
            <a:r>
              <a:rPr lang="en-US" sz="1544" spc="46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Poppins"/>
                <a:sym typeface="Poppins"/>
              </a:rPr>
              <a:t>FAX：054-352-1648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AD356D8-0702-0FD7-D0E3-B30E68A8468B}"/>
              </a:ext>
            </a:extLst>
          </p:cNvPr>
          <p:cNvGrpSpPr/>
          <p:nvPr/>
        </p:nvGrpSpPr>
        <p:grpSpPr>
          <a:xfrm>
            <a:off x="-425744" y="239582"/>
            <a:ext cx="7522182" cy="450030"/>
            <a:chOff x="-416288" y="5499100"/>
            <a:chExt cx="7522182" cy="450030"/>
          </a:xfrm>
        </p:grpSpPr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889E16F8-87AC-0629-1EC7-C16EEB2EBF15}"/>
                </a:ext>
              </a:extLst>
            </p:cNvPr>
            <p:cNvGrpSpPr/>
            <p:nvPr/>
          </p:nvGrpSpPr>
          <p:grpSpPr>
            <a:xfrm>
              <a:off x="450606" y="5499100"/>
              <a:ext cx="6655288" cy="433525"/>
              <a:chOff x="399562" y="804936"/>
              <a:chExt cx="6655288" cy="433525"/>
            </a:xfrm>
          </p:grpSpPr>
          <p:cxnSp>
            <p:nvCxnSpPr>
              <p:cNvPr id="37" name="直線コネクタ 36">
                <a:extLst>
                  <a:ext uri="{FF2B5EF4-FFF2-40B4-BE49-F238E27FC236}">
                    <a16:creationId xmlns:a16="http://schemas.microsoft.com/office/drawing/2014/main" id="{ACC0E072-7CD8-AD68-70C3-13E84393F91F}"/>
                  </a:ext>
                </a:extLst>
              </p:cNvPr>
              <p:cNvCxnSpPr/>
              <p:nvPr/>
            </p:nvCxnSpPr>
            <p:spPr>
              <a:xfrm>
                <a:off x="425450" y="1227769"/>
                <a:ext cx="6629400" cy="0"/>
              </a:xfrm>
              <a:prstGeom prst="line">
                <a:avLst/>
              </a:prstGeom>
              <a:ln w="1905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8324C585-8692-B25F-B6C9-8A055F47A7E6}"/>
                  </a:ext>
                </a:extLst>
              </p:cNvPr>
              <p:cNvSpPr/>
              <p:nvPr/>
            </p:nvSpPr>
            <p:spPr>
              <a:xfrm>
                <a:off x="399562" y="804936"/>
                <a:ext cx="2032244" cy="432797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二等辺三角形 38">
                <a:extLst>
                  <a:ext uri="{FF2B5EF4-FFF2-40B4-BE49-F238E27FC236}">
                    <a16:creationId xmlns:a16="http://schemas.microsoft.com/office/drawing/2014/main" id="{A3800128-6120-038C-EC5E-3D1F47930CCA}"/>
                  </a:ext>
                </a:extLst>
              </p:cNvPr>
              <p:cNvSpPr/>
              <p:nvPr/>
            </p:nvSpPr>
            <p:spPr>
              <a:xfrm>
                <a:off x="2429387" y="805664"/>
                <a:ext cx="252000" cy="432797"/>
              </a:xfrm>
              <a:prstGeom prst="triangle">
                <a:avLst>
                  <a:gd name="adj" fmla="val 683"/>
                </a:avLst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B0FC5ECE-4B80-5049-C468-7CB34F840924}"/>
                </a:ext>
              </a:extLst>
            </p:cNvPr>
            <p:cNvSpPr txBox="1"/>
            <p:nvPr/>
          </p:nvSpPr>
          <p:spPr>
            <a:xfrm>
              <a:off x="-416288" y="5549020"/>
              <a:ext cx="37624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目標仕様</a:t>
              </a: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557107A-38A8-AC32-144E-8F333A5DB790}"/>
              </a:ext>
            </a:extLst>
          </p:cNvPr>
          <p:cNvGrpSpPr/>
          <p:nvPr/>
        </p:nvGrpSpPr>
        <p:grpSpPr>
          <a:xfrm>
            <a:off x="-425744" y="4813300"/>
            <a:ext cx="7522182" cy="4425245"/>
            <a:chOff x="-416288" y="212156"/>
            <a:chExt cx="7522182" cy="4425245"/>
          </a:xfrm>
        </p:grpSpPr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671002E9-0D6E-54E6-0741-900A6BDC7051}"/>
                </a:ext>
              </a:extLst>
            </p:cNvPr>
            <p:cNvSpPr/>
            <p:nvPr/>
          </p:nvSpPr>
          <p:spPr>
            <a:xfrm>
              <a:off x="539255" y="2719586"/>
              <a:ext cx="6477451" cy="340916"/>
            </a:xfrm>
            <a:prstGeom prst="rect">
              <a:avLst/>
            </a:prstGeom>
            <a:solidFill>
              <a:srgbClr val="FF9900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84244" y="3144714"/>
              <a:ext cx="6294406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39"/>
                </a:lnSpc>
              </a:pPr>
              <a:r>
                <a:rPr lang="en-US" sz="1313" spc="39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Poppins"/>
                  <a:sym typeface="Poppins"/>
                </a:rPr>
                <a:t>独自設計技術の4輪駆動方式で低振動、かつ前後・左右・斜め・その場回転などを</a:t>
              </a:r>
            </a:p>
            <a:p>
              <a:pPr algn="l">
                <a:lnSpc>
                  <a:spcPts val="1839"/>
                </a:lnSpc>
                <a:spcBef>
                  <a:spcPct val="0"/>
                </a:spcBef>
              </a:pPr>
              <a:r>
                <a:rPr lang="en-US" sz="1313" spc="39" dirty="0" err="1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Poppins"/>
                  <a:sym typeface="Poppins"/>
                </a:rPr>
                <a:t>可能にした製品です。タクトタイム短縮に貢献いたします</a:t>
              </a:r>
              <a:r>
                <a:rPr lang="en-US" sz="1313" spc="39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Poppins"/>
                  <a:sym typeface="Poppins"/>
                </a:rPr>
                <a:t>。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689362" y="2768435"/>
              <a:ext cx="3442755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238"/>
                </a:lnSpc>
                <a:spcBef>
                  <a:spcPct val="0"/>
                </a:spcBef>
              </a:pPr>
              <a:r>
                <a:rPr lang="en-US" sz="1599" spc="47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Poppins Semi-Bold"/>
                  <a:sym typeface="Poppins Semi-Bold"/>
                </a:rPr>
                <a:t>オムニホイールによる全方位移動</a:t>
              </a:r>
              <a:endParaRPr lang="en-US" sz="1599" spc="47" dirty="0">
                <a:latin typeface="メイリオ" panose="020B0604030504040204" pitchFamily="50" charset="-128"/>
                <a:ea typeface="メイリオ" panose="020B0604030504040204" pitchFamily="50" charset="-128"/>
                <a:cs typeface="Poppins Semi-Bold"/>
                <a:sym typeface="Poppins Semi-Bold"/>
              </a:endParaRPr>
            </a:p>
          </p:txBody>
        </p:sp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3D26CB53-6310-E485-B52C-B4A23D185E1A}"/>
                </a:ext>
              </a:extLst>
            </p:cNvPr>
            <p:cNvGrpSpPr/>
            <p:nvPr/>
          </p:nvGrpSpPr>
          <p:grpSpPr>
            <a:xfrm>
              <a:off x="450606" y="212156"/>
              <a:ext cx="6655288" cy="433525"/>
              <a:chOff x="399562" y="675668"/>
              <a:chExt cx="6655288" cy="433525"/>
            </a:xfrm>
          </p:grpSpPr>
          <p:cxnSp>
            <p:nvCxnSpPr>
              <p:cNvPr id="24" name="直線コネクタ 23">
                <a:extLst>
                  <a:ext uri="{FF2B5EF4-FFF2-40B4-BE49-F238E27FC236}">
                    <a16:creationId xmlns:a16="http://schemas.microsoft.com/office/drawing/2014/main" id="{571A7E88-68E7-A0EE-8051-01F6F9F444A0}"/>
                  </a:ext>
                </a:extLst>
              </p:cNvPr>
              <p:cNvCxnSpPr/>
              <p:nvPr/>
            </p:nvCxnSpPr>
            <p:spPr>
              <a:xfrm>
                <a:off x="425450" y="1098501"/>
                <a:ext cx="6629400" cy="0"/>
              </a:xfrm>
              <a:prstGeom prst="line">
                <a:avLst/>
              </a:prstGeom>
              <a:ln w="1905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AD25EB86-DD4A-969D-1324-DFEB6BBD0537}"/>
                  </a:ext>
                </a:extLst>
              </p:cNvPr>
              <p:cNvSpPr/>
              <p:nvPr/>
            </p:nvSpPr>
            <p:spPr>
              <a:xfrm>
                <a:off x="399562" y="675668"/>
                <a:ext cx="2032244" cy="432797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二等辺三角形 25">
                <a:extLst>
                  <a:ext uri="{FF2B5EF4-FFF2-40B4-BE49-F238E27FC236}">
                    <a16:creationId xmlns:a16="http://schemas.microsoft.com/office/drawing/2014/main" id="{9C0ECE55-7971-C894-FB5F-72BC8564873C}"/>
                  </a:ext>
                </a:extLst>
              </p:cNvPr>
              <p:cNvSpPr/>
              <p:nvPr/>
            </p:nvSpPr>
            <p:spPr>
              <a:xfrm>
                <a:off x="2429387" y="676396"/>
                <a:ext cx="252000" cy="432797"/>
              </a:xfrm>
              <a:prstGeom prst="triangle">
                <a:avLst>
                  <a:gd name="adj" fmla="val 683"/>
                </a:avLst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951ED463-5078-54FE-B4D9-12625C1D514B}"/>
                </a:ext>
              </a:extLst>
            </p:cNvPr>
            <p:cNvSpPr txBox="1"/>
            <p:nvPr/>
          </p:nvSpPr>
          <p:spPr>
            <a:xfrm>
              <a:off x="-416288" y="262076"/>
              <a:ext cx="37624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AMR</a:t>
              </a:r>
              <a:r>
                <a:rPr kumimoji="1"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性能</a:t>
              </a: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1961CCB0-34EB-7B37-E9C3-09A549A407A8}"/>
                </a:ext>
              </a:extLst>
            </p:cNvPr>
            <p:cNvSpPr/>
            <p:nvPr/>
          </p:nvSpPr>
          <p:spPr>
            <a:xfrm>
              <a:off x="512567" y="3750608"/>
              <a:ext cx="6477451" cy="340916"/>
            </a:xfrm>
            <a:prstGeom prst="rect">
              <a:avLst/>
            </a:prstGeom>
            <a:solidFill>
              <a:srgbClr val="FF9900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" name="TextBox 13">
              <a:extLst>
                <a:ext uri="{FF2B5EF4-FFF2-40B4-BE49-F238E27FC236}">
                  <a16:creationId xmlns:a16="http://schemas.microsoft.com/office/drawing/2014/main" id="{8E3D13BD-453B-00F7-314E-F201FA48D7A5}"/>
                </a:ext>
              </a:extLst>
            </p:cNvPr>
            <p:cNvSpPr txBox="1"/>
            <p:nvPr/>
          </p:nvSpPr>
          <p:spPr>
            <a:xfrm>
              <a:off x="657556" y="4175736"/>
              <a:ext cx="6294406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39"/>
                </a:lnSpc>
              </a:pPr>
              <a:r>
                <a:rPr lang="ja-JP" altLang="en-US" sz="1313" spc="39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Poppins"/>
                  <a:sym typeface="Poppins"/>
                </a:rPr>
                <a:t>従来のルート設定・変更は、その都度外部業者に依頼していましたが、本製品は大部分をタブレット操作で行うので、時間短縮できます</a:t>
              </a:r>
              <a:r>
                <a:rPr lang="en-US" sz="1313" spc="39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Poppins"/>
                  <a:sym typeface="Poppins"/>
                </a:rPr>
                <a:t>。</a:t>
              </a:r>
            </a:p>
          </p:txBody>
        </p:sp>
        <p:sp>
          <p:nvSpPr>
            <p:cNvPr id="32" name="TextBox 14">
              <a:extLst>
                <a:ext uri="{FF2B5EF4-FFF2-40B4-BE49-F238E27FC236}">
                  <a16:creationId xmlns:a16="http://schemas.microsoft.com/office/drawing/2014/main" id="{14069876-F04C-E78B-C812-34269AB757EA}"/>
                </a:ext>
              </a:extLst>
            </p:cNvPr>
            <p:cNvSpPr txBox="1"/>
            <p:nvPr/>
          </p:nvSpPr>
          <p:spPr>
            <a:xfrm>
              <a:off x="662674" y="3799457"/>
              <a:ext cx="3442755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238"/>
                </a:lnSpc>
                <a:spcBef>
                  <a:spcPct val="0"/>
                </a:spcBef>
              </a:pPr>
              <a:r>
                <a:rPr lang="ja-JP" altLang="en-US" sz="1599" spc="47" dirty="0">
                  <a:latin typeface="メイリオ" panose="020B0604030504040204" pitchFamily="50" charset="-128"/>
                  <a:ea typeface="メイリオ" panose="020B0604030504040204" pitchFamily="50" charset="-128"/>
                  <a:cs typeface="Poppins Semi-Bold"/>
                  <a:sym typeface="Poppins Semi-Bold"/>
                </a:rPr>
                <a:t>ルート調整の時間短縮</a:t>
              </a:r>
              <a:endParaRPr lang="en-US" sz="1599" spc="47" dirty="0">
                <a:latin typeface="メイリオ" panose="020B0604030504040204" pitchFamily="50" charset="-128"/>
                <a:ea typeface="メイリオ" panose="020B0604030504040204" pitchFamily="50" charset="-128"/>
                <a:cs typeface="Poppins Semi-Bold"/>
                <a:sym typeface="Poppins Semi-Bold"/>
              </a:endParaRPr>
            </a:p>
          </p:txBody>
        </p:sp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40722BB6-2090-BA3B-067D-631CAE498C4A}"/>
                </a:ext>
              </a:extLst>
            </p:cNvPr>
            <p:cNvGrpSpPr/>
            <p:nvPr/>
          </p:nvGrpSpPr>
          <p:grpSpPr>
            <a:xfrm>
              <a:off x="511106" y="854178"/>
              <a:ext cx="6509674" cy="1713007"/>
              <a:chOff x="273289" y="687107"/>
              <a:chExt cx="7655808" cy="2014610"/>
            </a:xfrm>
          </p:grpSpPr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D241A0EA-0CAA-F701-FE6E-E8A1A63B4891}"/>
                  </a:ext>
                </a:extLst>
              </p:cNvPr>
              <p:cNvGrpSpPr/>
              <p:nvPr/>
            </p:nvGrpSpPr>
            <p:grpSpPr>
              <a:xfrm>
                <a:off x="273289" y="687107"/>
                <a:ext cx="5730075" cy="1985188"/>
                <a:chOff x="1796187" y="433977"/>
                <a:chExt cx="7330645" cy="2547797"/>
              </a:xfrm>
            </p:grpSpPr>
            <p:sp>
              <p:nvSpPr>
                <p:cNvPr id="8" name="Freeform 8"/>
                <p:cNvSpPr/>
                <p:nvPr/>
              </p:nvSpPr>
              <p:spPr>
                <a:xfrm>
                  <a:off x="1796187" y="433977"/>
                  <a:ext cx="2449529" cy="2543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3913" h="3278416">
                      <a:moveTo>
                        <a:pt x="0" y="0"/>
                      </a:moveTo>
                      <a:lnTo>
                        <a:pt x="3073913" y="0"/>
                      </a:lnTo>
                      <a:lnTo>
                        <a:pt x="3073913" y="3278416"/>
                      </a:lnTo>
                      <a:lnTo>
                        <a:pt x="0" y="32784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 l="-101313" r="-199666" b="-100892"/>
                  </a:stretch>
                </a:blipFill>
              </p:spPr>
            </p:sp>
            <p:sp>
              <p:nvSpPr>
                <p:cNvPr id="15" name="Freeform 15"/>
                <p:cNvSpPr/>
                <p:nvPr/>
              </p:nvSpPr>
              <p:spPr>
                <a:xfrm>
                  <a:off x="6714316" y="472532"/>
                  <a:ext cx="2412516" cy="2509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2926" h="1609876">
                      <a:moveTo>
                        <a:pt x="0" y="0"/>
                      </a:moveTo>
                      <a:lnTo>
                        <a:pt x="1522926" y="0"/>
                      </a:lnTo>
                      <a:lnTo>
                        <a:pt x="1522926" y="1609876"/>
                      </a:lnTo>
                      <a:lnTo>
                        <a:pt x="0" y="16098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 l="-2958" t="-101414" r="-302544" b="-1414"/>
                  </a:stretch>
                </a:blipFill>
              </p:spPr>
            </p:sp>
            <p:sp>
              <p:nvSpPr>
                <p:cNvPr id="16" name="Freeform 16"/>
                <p:cNvSpPr/>
                <p:nvPr/>
              </p:nvSpPr>
              <p:spPr>
                <a:xfrm>
                  <a:off x="4258073" y="472041"/>
                  <a:ext cx="2412520" cy="2509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2926" h="1609876">
                      <a:moveTo>
                        <a:pt x="0" y="0"/>
                      </a:moveTo>
                      <a:lnTo>
                        <a:pt x="1522926" y="0"/>
                      </a:lnTo>
                      <a:lnTo>
                        <a:pt x="1522926" y="1609876"/>
                      </a:lnTo>
                      <a:lnTo>
                        <a:pt x="0" y="16098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 l="-303177" t="-101622" r="-2324" b="-1206"/>
                  </a:stretch>
                </a:blipFill>
              </p:spPr>
            </p:sp>
          </p:grpSp>
          <p:sp>
            <p:nvSpPr>
              <p:cNvPr id="2" name="Freeform 8">
                <a:extLst>
                  <a:ext uri="{FF2B5EF4-FFF2-40B4-BE49-F238E27FC236}">
                    <a16:creationId xmlns:a16="http://schemas.microsoft.com/office/drawing/2014/main" id="{CF0AB316-90D9-7AA4-BE8A-0146E7B580AC}"/>
                  </a:ext>
                </a:extLst>
              </p:cNvPr>
              <p:cNvSpPr/>
              <p:nvPr/>
            </p:nvSpPr>
            <p:spPr>
              <a:xfrm>
                <a:off x="6014400" y="719786"/>
                <a:ext cx="1914697" cy="1981931"/>
              </a:xfrm>
              <a:custGeom>
                <a:avLst/>
                <a:gdLst/>
                <a:ahLst/>
                <a:cxnLst/>
                <a:rect l="l" t="t" r="r" b="b"/>
                <a:pathLst>
                  <a:path w="3073913" h="3278416">
                    <a:moveTo>
                      <a:pt x="0" y="0"/>
                    </a:moveTo>
                    <a:lnTo>
                      <a:pt x="3073913" y="0"/>
                    </a:lnTo>
                    <a:lnTo>
                      <a:pt x="3073913" y="3278416"/>
                    </a:lnTo>
                    <a:lnTo>
                      <a:pt x="0" y="327841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101316" t="-100892" r="-199664"/>
                </a:stretch>
              </a:blipFill>
            </p:spPr>
          </p:sp>
        </p:grpSp>
      </p:grpSp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75B8EAFF-C997-B38A-CBD3-F44A5FB3A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253007"/>
              </p:ext>
            </p:extLst>
          </p:nvPr>
        </p:nvGraphicFramePr>
        <p:xfrm>
          <a:off x="501650" y="831841"/>
          <a:ext cx="6505600" cy="340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599">
                  <a:extLst>
                    <a:ext uri="{9D8B030D-6E8A-4147-A177-3AD203B41FA5}">
                      <a16:colId xmlns:a16="http://schemas.microsoft.com/office/drawing/2014/main" val="393892961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484297458"/>
                    </a:ext>
                  </a:extLst>
                </a:gridCol>
                <a:gridCol w="3762401">
                  <a:extLst>
                    <a:ext uri="{9D8B030D-6E8A-4147-A177-3AD203B41FA5}">
                      <a16:colId xmlns:a16="http://schemas.microsoft.com/office/drawing/2014/main" val="3885867504"/>
                    </a:ext>
                  </a:extLst>
                </a:gridCol>
              </a:tblGrid>
              <a:tr h="36000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基本仕様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内容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820240"/>
                  </a:ext>
                </a:extLst>
              </a:tr>
              <a:tr h="32400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概要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ロボット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人協働型ロボット　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MOTOMAN-HC10DTP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798385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AMR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全方位移動型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AMR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AiTran500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329972"/>
                  </a:ext>
                </a:extLst>
              </a:tr>
              <a:tr h="324000">
                <a:tc rowSpan="7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基本性能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繰り返し位置決め精度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±0.5mm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391405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位置補正方式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カメラによる補正方式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908047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補正軸数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軸（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X-Y-Z-Θ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678788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ロボット可搬重量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10kg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197785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AMR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走行性能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前身、後進、横行、旋回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531562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無軌道方式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17455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給電方式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接触式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（ステーション方式、ワイヤレスはオプション）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103760"/>
                  </a:ext>
                </a:extLst>
              </a:tr>
            </a:tbl>
          </a:graphicData>
        </a:graphic>
      </p:graphicFrame>
      <p:sp>
        <p:nvSpPr>
          <p:cNvPr id="18" name="TextBox 13">
            <a:extLst>
              <a:ext uri="{FF2B5EF4-FFF2-40B4-BE49-F238E27FC236}">
                <a16:creationId xmlns:a16="http://schemas.microsoft.com/office/drawing/2014/main" id="{3E7B4863-3B1C-BA85-7E1B-5A47CF69DEA4}"/>
              </a:ext>
            </a:extLst>
          </p:cNvPr>
          <p:cNvSpPr txBox="1"/>
          <p:nvPr/>
        </p:nvSpPr>
        <p:spPr>
          <a:xfrm>
            <a:off x="594171" y="4316345"/>
            <a:ext cx="6294406" cy="138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altLang="ja-JP" sz="900" spc="39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Poppins"/>
                <a:sym typeface="Poppins"/>
              </a:rPr>
              <a:t>※</a:t>
            </a:r>
            <a:r>
              <a:rPr lang="ja-JP" altLang="en-US" sz="900" spc="39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Poppins"/>
                <a:sym typeface="Poppins"/>
              </a:rPr>
              <a:t>目標仕様のため、予告なく変更となる場合がございます。正式な内容につきましては都度弊社にお確かめください。</a:t>
            </a:r>
            <a:endParaRPr lang="en-US" sz="900" spc="39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248</Words>
  <Application>Microsoft Office PowerPoint</Application>
  <PresentationFormat>ユーザー設定</PresentationFormat>
  <Paragraphs>45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Arial</vt:lpstr>
      <vt:lpstr>メイリオ</vt:lpstr>
      <vt:lpstr>Office Theme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新型AGBOTチラシ</dc:title>
  <cp:lastModifiedBy>寺田 純香</cp:lastModifiedBy>
  <cp:revision>14</cp:revision>
  <cp:lastPrinted>2025-11-10T08:06:03Z</cp:lastPrinted>
  <dcterms:created xsi:type="dcterms:W3CDTF">2006-08-16T00:00:00Z</dcterms:created>
  <dcterms:modified xsi:type="dcterms:W3CDTF">2025-11-25T05:06:58Z</dcterms:modified>
  <dc:identifier>DAG1P3jNsL0</dc:identifier>
</cp:coreProperties>
</file>